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67" r:id="rId5"/>
    <p:sldId id="269" r:id="rId6"/>
    <p:sldId id="268" r:id="rId7"/>
    <p:sldId id="280" r:id="rId8"/>
    <p:sldId id="281" r:id="rId9"/>
    <p:sldId id="282" r:id="rId10"/>
    <p:sldId id="283" r:id="rId11"/>
    <p:sldId id="284" r:id="rId12"/>
    <p:sldId id="285" r:id="rId13"/>
    <p:sldId id="287" r:id="rId14"/>
    <p:sldId id="288" r:id="rId15"/>
    <p:sldId id="291" r:id="rId16"/>
    <p:sldId id="259" r:id="rId17"/>
    <p:sldId id="286" r:id="rId18"/>
    <p:sldId id="289" r:id="rId19"/>
    <p:sldId id="290" r:id="rId20"/>
    <p:sldId id="292" r:id="rId21"/>
    <p:sldId id="27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02CE3-0C4C-49DC-8486-1D0B8B172485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1DB9F-5BEE-47B7-BE00-3EC515795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C5513-ED80-492F-BE8E-4A13C712F2B9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23974-DCC6-4206-AFEE-B9D1FC6DB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8426B-81C1-434D-9815-EFED9FF085A9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4DCA-A5EE-4AEE-A149-2D2C8BE83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7CF15-14FF-4859-A2D3-ED8014E8CEFC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7173B-C2AC-4AB0-80EF-AA1704441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5E6F1-7397-4576-BAE3-93A075D69B08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84280-C2C2-403C-9635-CEBF125BB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C3F75-9A41-45EC-B7E2-161239350F7E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C22D2-F300-435B-A4AC-68C1C9A37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32DD-DDCD-4522-AE18-413DF52A1CE6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49856-1733-4F33-90F5-4C7ED88D1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5EB8-B8EB-435F-9537-0E64B35B0D33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93306-DC6F-4142-A774-79411B607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2871D-EFD0-4625-9344-CD4314ED3F33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A2168-34BF-44FA-A9AB-8F8BABC03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837B3-BDAE-4030-8335-B6818DC3AD15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768D-0B94-4918-BE83-FFE50453A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C5364-08E2-4778-A85D-464FB9B1F347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2E6DE-2B47-49E9-A95F-77AEAD7F2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41CE31-CD9C-4731-A223-6564718D4AAF}" type="datetimeFigureOut">
              <a:rPr lang="ru-RU"/>
              <a:pPr>
                <a:defRPr/>
              </a:pPr>
              <a:t>17.01.2021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97ECC9-90AF-4024-8540-F5DA80094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3" r:id="rId4"/>
    <p:sldLayoutId id="2147483699" r:id="rId5"/>
    <p:sldLayoutId id="2147483694" r:id="rId6"/>
    <p:sldLayoutId id="2147483700" r:id="rId7"/>
    <p:sldLayoutId id="2147483701" r:id="rId8"/>
    <p:sldLayoutId id="2147483702" r:id="rId9"/>
    <p:sldLayoutId id="2147483695" r:id="rId10"/>
    <p:sldLayoutId id="21474837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2625" y="537287"/>
            <a:ext cx="7772400" cy="19547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результативность работы  отделения МАН «Искатель»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МБОУ «СШ №13» за 3 года.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219" y="4149080"/>
            <a:ext cx="293163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B6793C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5161828" y="5589240"/>
            <a:ext cx="3929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Голованич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Т.В.,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замдиректора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УВР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атьяна\Desktop\Logo_m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579" y="2348879"/>
            <a:ext cx="3735327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Татьяна\Desktop\на работу июнь\Публичный доклад\01-shkola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17" y="2348879"/>
            <a:ext cx="3742283" cy="26642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95250" h="127000" prst="softRound"/>
            <a:bevelB prst="relaxedInset"/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57 сессия МАН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/>
              <a:t>По итогам конкурса-защиты звание кандидата в действительные члены МАН было присвоено 4 учащимся нашей школы: </a:t>
            </a:r>
            <a:r>
              <a:rPr lang="ru-RU" dirty="0" err="1"/>
              <a:t>Рудейчук</a:t>
            </a:r>
            <a:r>
              <a:rPr lang="ru-RU" dirty="0"/>
              <a:t> Дарье, Варченко Лауре, </a:t>
            </a:r>
            <a:r>
              <a:rPr lang="ru-RU" dirty="0" err="1"/>
              <a:t>Крайнову</a:t>
            </a:r>
            <a:r>
              <a:rPr lang="ru-RU" dirty="0"/>
              <a:t> Василию и </a:t>
            </a:r>
            <a:r>
              <a:rPr lang="ru-RU" dirty="0" err="1"/>
              <a:t>Дядюн</a:t>
            </a:r>
            <a:r>
              <a:rPr lang="ru-RU" dirty="0"/>
              <a:t> Артему. 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3 работы победителей рекомендованы к представлению на республиканский этап конкурса-защиты МАН.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044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Победители </a:t>
            </a:r>
            <a:r>
              <a:rPr lang="ru-RU" b="1" dirty="0">
                <a:effectLst/>
              </a:rPr>
              <a:t>муниципального </a:t>
            </a:r>
            <a:r>
              <a:rPr lang="ru-RU" b="1" dirty="0" smtClean="0">
                <a:effectLst/>
              </a:rPr>
              <a:t>этапа</a:t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 </a:t>
            </a:r>
            <a:r>
              <a:rPr lang="ru-RU" b="1" dirty="0">
                <a:effectLst/>
              </a:rPr>
              <a:t>57 сессии МАН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6499448" cy="360302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err="1"/>
              <a:t>Рудейчук</a:t>
            </a:r>
            <a:r>
              <a:rPr lang="ru-RU" sz="2400" dirty="0"/>
              <a:t> Дарья, секция «Социология», научный руководитель – </a:t>
            </a:r>
            <a:r>
              <a:rPr lang="ru-RU" sz="2400" dirty="0" err="1"/>
              <a:t>Селимова</a:t>
            </a:r>
            <a:r>
              <a:rPr lang="ru-RU" sz="2400" dirty="0"/>
              <a:t> Екатерина Валерьевна.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/>
              <a:t>Крайнов</a:t>
            </a:r>
            <a:r>
              <a:rPr lang="ru-RU" sz="2400" dirty="0"/>
              <a:t> Василий, секция «Социология», научный руководитель – </a:t>
            </a:r>
            <a:r>
              <a:rPr lang="ru-RU" sz="2400" dirty="0" err="1"/>
              <a:t>Селимова</a:t>
            </a:r>
            <a:r>
              <a:rPr lang="ru-RU" sz="2400" dirty="0"/>
              <a:t> Екатерина Валерьевна.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Варченко Лаура, секция «Правоведение», научный руководитель – </a:t>
            </a:r>
            <a:r>
              <a:rPr lang="ru-RU" sz="2400" dirty="0" err="1"/>
              <a:t>Шахмарданова</a:t>
            </a:r>
            <a:r>
              <a:rPr lang="ru-RU" sz="2400" dirty="0"/>
              <a:t> Евгения Анатольевна.</a:t>
            </a:r>
          </a:p>
        </p:txBody>
      </p:sp>
      <p:pic>
        <p:nvPicPr>
          <p:cNvPr id="7170" name="Picture 2" descr="C:\Users\Татьяна\Desktop\дипломы\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052736"/>
            <a:ext cx="1691606" cy="23924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Татьяна\Desktop\дипломы\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012159" y="1772816"/>
            <a:ext cx="1534129" cy="210681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Татьяна\Desktop\дипломы\1 (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53966"/>
            <a:ext cx="1759543" cy="248929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52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Призеры муниципального этапа </a:t>
            </a: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57 </a:t>
            </a:r>
            <a:r>
              <a:rPr lang="ru-RU" b="1" dirty="0">
                <a:effectLst/>
              </a:rPr>
              <a:t>сессии МАН: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b="1" dirty="0"/>
          </a:p>
        </p:txBody>
      </p:sp>
      <p:pic>
        <p:nvPicPr>
          <p:cNvPr id="8194" name="Picture 2" descr="C:\Users\Татьяна\Desktop\дипломы\1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3152">
            <a:off x="5168796" y="2852936"/>
            <a:ext cx="2174929" cy="307604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Татьяна\Desktop\дипломы\1 (5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2917">
            <a:off x="6475187" y="1280246"/>
            <a:ext cx="1985351" cy="280831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340766"/>
            <a:ext cx="5184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err="1"/>
              <a:t>Дядюн</a:t>
            </a:r>
            <a:r>
              <a:rPr lang="ru-RU" sz="2400" dirty="0"/>
              <a:t> Артем, секция «Геология и минералогия», научный руководитель – </a:t>
            </a:r>
            <a:r>
              <a:rPr lang="ru-RU" sz="2400" dirty="0" err="1"/>
              <a:t>Калиберда</a:t>
            </a:r>
            <a:r>
              <a:rPr lang="ru-RU" sz="2400" dirty="0"/>
              <a:t> Светлана Николаевна, Шелкова Евгения Владимировна.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err="1"/>
              <a:t>Слабодник</a:t>
            </a:r>
            <a:r>
              <a:rPr lang="ru-RU" sz="2400" dirty="0"/>
              <a:t> Светлана, секция «русский язык», научный руководитель – Борисенко Оксана Павловна.</a:t>
            </a:r>
          </a:p>
        </p:txBody>
      </p:sp>
    </p:spTree>
    <p:extLst>
      <p:ext uri="{BB962C8B-B14F-4D97-AF65-F5344CB8AC3E}">
        <p14:creationId xmlns:p14="http://schemas.microsoft.com/office/powerpoint/2010/main" val="1958349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  I этапа Республиканского конкурса-защиты научно-исследовательских работ учащихся-членов Малой академии наук «</a:t>
            </a:r>
            <a:r>
              <a:rPr lang="ru-RU" sz="2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Искатель».58 сессия МАН</a:t>
            </a:r>
            <a:endParaRPr lang="ru-RU" sz="2200" dirty="0">
              <a:solidFill>
                <a:schemeClr val="accent6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08259" y="1525350"/>
          <a:ext cx="8479881" cy="4583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2800"/>
                <a:gridCol w="1912800"/>
                <a:gridCol w="1913400"/>
                <a:gridCol w="2740881"/>
              </a:tblGrid>
              <a:tr h="201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ФИО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Cекция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Базовая дисциплина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Тема работы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</a:tr>
              <a:tr h="582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Крайнов В.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История Роccии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Иcтория России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Смертная казнь от СССР до современной России. Мораторий за или против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</a:tr>
              <a:tr h="38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Варченко Л.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Социология   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История Роccии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Вещизм: проблема или особенность поведения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</a:tr>
              <a:tr h="402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Терешкин Н.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Литературное творчество 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Русский язык и литература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С(ОВР)ЕМЕNНЫЕ ЦЕННОСТИ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</a:tr>
              <a:tr h="777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Рудейчук Д.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социология  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История Роccии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Правовая характеристика возмещения вреда, причиненного несовершеннолетними. Условия ответственности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</a:tr>
              <a:tr h="777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Касмынина С.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Иностранные языки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Английский язык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“THE CONCEPTOSPHERE OF WILLIAM SHAKESPEARE: THE VALUE DOMINANTS OF THE AUTHOR AND LYRICAL HERO”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</a:tr>
              <a:tr h="38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Балабух Е.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Педагогика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История России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ПОЧЕМУ ВАЖНЫ УЧИТЕЛЬСКИЕ ДИНАСТИИ?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</a:tr>
              <a:tr h="6044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Бондаренко И.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Экономическая и социальная география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География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Проблемы и перспективы химической промышленности Республики Крым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</a:tr>
              <a:tr h="402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Лысяков А.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Экономическая и социальная география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География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Проблемы и перспективы водоснабжения Республики Крым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08259" y="1525350"/>
          <a:ext cx="8479881" cy="4583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2800"/>
                <a:gridCol w="1912800"/>
                <a:gridCol w="1913400"/>
                <a:gridCol w="2740881"/>
              </a:tblGrid>
              <a:tr h="201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ФИО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Cекция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Базовая дисциплина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Тема работы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</a:tr>
              <a:tr h="582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Крайнов В.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История Роccии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Иcтория России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Смертная казнь от СССР до современной России. Мораторий за или против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</a:tr>
              <a:tr h="38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Варченко Л.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Социология   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История Роccии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Вещизм: проблема или особенность поведения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</a:tr>
              <a:tr h="402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Терешкин Н.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Литературное творчество 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Русский язык и литература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С(ОВР)ЕМЕNНЫЕ ЦЕННОСТИ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</a:tr>
              <a:tr h="777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Рудейчук Д.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социология  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История Роccии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Правовая характеристика возмещения вреда, причиненного несовершеннолетними. Условия ответственности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</a:tr>
              <a:tr h="777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Касмынина С.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Иностранные языки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Английский язык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“THE CONCEPTOSPHERE OF WILLIAM SHAKESPEARE: THE VALUE DOMINANTS OF THE AUTHOR AND LYRICAL HERO”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</a:tr>
              <a:tr h="38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Балабух Е.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Педагогика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История России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ПОЧЕМУ ВАЖНЫ УЧИТЕЛЬСКИЕ ДИНАСТИИ?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</a:tr>
              <a:tr h="6044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Бондаренко И.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Экономическая и социальная география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География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Проблемы и перспективы химической промышленности Республики Крым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</a:tr>
              <a:tr h="402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Лысяков А.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Экономическая и социальная география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География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Проблемы и перспективы водоснабжения Республики Крым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08259" y="1525350"/>
          <a:ext cx="8479881" cy="4583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2800"/>
                <a:gridCol w="1912800"/>
                <a:gridCol w="1913400"/>
                <a:gridCol w="2740881"/>
              </a:tblGrid>
              <a:tr h="201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ФИО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Cекция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Базовая дисциплина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Тема работы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</a:tr>
              <a:tr h="582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Крайнов В.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История Роccии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Иcтория России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Смертная казнь от СССР до современной России. Мораторий за или против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</a:tr>
              <a:tr h="38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Варченко Л.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Социология   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История Роccии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Вещизм: проблема или особенность поведения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</a:tr>
              <a:tr h="402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Терешкин Н.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Литературное творчество 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Русский язык и литература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С(ОВР)ЕМЕNНЫЕ ЦЕННОСТИ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</a:tr>
              <a:tr h="777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Рудейчук Д.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социология  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История Роccии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Правовая характеристика возмещения вреда, причиненного несовершеннолетними. Условия ответственности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</a:tr>
              <a:tr h="777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Касмынина С.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Иностранные языки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Английский язык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“THE CONCEPTOSPHERE OF WILLIAM SHAKESPEARE: THE VALUE DOMINANTS OF THE AUTHOR AND LYRICAL HERO”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</a:tr>
              <a:tr h="388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Балабух Е.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Педагогика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История России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ПОЧЕМУ ВАЖНЫ УЧИТЕЛЬСКИЕ ДИНАСТИИ?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</a:tr>
              <a:tr h="6044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Бондаренко И.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Экономическая и социальная география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География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Проблемы и перспективы химической промышленности Республики Крым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</a:tr>
              <a:tr h="402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Лысяков А.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Экономическая и социальная география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География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Проблемы и перспективы водоснабжения Республики Крым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59" marR="6475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1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58 сессии МАН. 2020-2021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 smtClean="0"/>
              <a:t>Касмынина</a:t>
            </a:r>
            <a:r>
              <a:rPr lang="ru-RU" b="1" dirty="0" smtClean="0"/>
              <a:t> Софья заняла 3 место в секции «Иностранные языки» . Ей присвоено звание </a:t>
            </a:r>
            <a:r>
              <a:rPr lang="ru-RU" b="1" dirty="0"/>
              <a:t>КДЧ   I этапа Республиканского конкурса-защиты </a:t>
            </a:r>
            <a:r>
              <a:rPr lang="ru-RU" b="1" dirty="0" smtClean="0"/>
              <a:t>научно-исследовательских </a:t>
            </a:r>
            <a:r>
              <a:rPr lang="ru-RU" b="1" dirty="0"/>
              <a:t>работ учащихся-членов Малой академии </a:t>
            </a:r>
            <a:r>
              <a:rPr lang="ru-RU" b="1" dirty="0" smtClean="0"/>
              <a:t>наук </a:t>
            </a:r>
            <a:r>
              <a:rPr lang="ru-RU" b="1" dirty="0"/>
              <a:t>«Искатель» в </a:t>
            </a:r>
            <a:r>
              <a:rPr lang="ru-RU" b="1" dirty="0" smtClean="0"/>
              <a:t>2020/2021 </a:t>
            </a:r>
            <a:r>
              <a:rPr lang="ru-RU" b="1" dirty="0"/>
              <a:t>учебном году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717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539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effectLst/>
              </a:rPr>
              <a:t>ИНФОРМАЦИЯ</a:t>
            </a:r>
            <a:r>
              <a:rPr lang="ru-RU" sz="2200" dirty="0">
                <a:effectLst/>
              </a:rPr>
              <a:t/>
            </a:r>
            <a:br>
              <a:rPr lang="ru-RU" sz="2200" dirty="0">
                <a:effectLst/>
              </a:rPr>
            </a:br>
            <a:r>
              <a:rPr lang="ru-RU" sz="2200" b="1" dirty="0">
                <a:effectLst/>
              </a:rPr>
              <a:t>об </a:t>
            </a:r>
            <a:r>
              <a:rPr lang="ru-RU" sz="2200" b="1" dirty="0" smtClean="0">
                <a:effectLst/>
              </a:rPr>
              <a:t>итогах  </a:t>
            </a:r>
            <a:r>
              <a:rPr lang="en-US" sz="2200" b="1" dirty="0" smtClean="0">
                <a:effectLst/>
              </a:rPr>
              <a:t>I</a:t>
            </a:r>
            <a:r>
              <a:rPr lang="ru-RU" sz="2200" b="1" dirty="0" smtClean="0">
                <a:effectLst/>
              </a:rPr>
              <a:t>  этапа  </a:t>
            </a:r>
            <a:r>
              <a:rPr lang="ru-RU" sz="2200" b="1" dirty="0">
                <a:effectLst/>
              </a:rPr>
              <a:t>Республиканского  конкурса-защиты научно-исследовательских работ </a:t>
            </a:r>
            <a:r>
              <a:rPr lang="ru-RU" sz="2200" b="1" dirty="0" smtClean="0">
                <a:effectLst/>
              </a:rPr>
              <a:t> среди  манд  </a:t>
            </a:r>
            <a:r>
              <a:rPr lang="ru-RU" sz="2200" b="1" dirty="0">
                <a:effectLst/>
              </a:rPr>
              <a:t>муниципальных </a:t>
            </a:r>
            <a:r>
              <a:rPr lang="ru-RU" sz="2200" b="1" dirty="0" smtClean="0">
                <a:effectLst/>
              </a:rPr>
              <a:t>бюджетных  </a:t>
            </a:r>
            <a:r>
              <a:rPr lang="ru-RU" sz="2200" b="1" dirty="0">
                <a:effectLst/>
              </a:rPr>
              <a:t>общеобразовательных </a:t>
            </a:r>
            <a:r>
              <a:rPr lang="ru-RU" sz="2200" b="1" dirty="0" smtClean="0">
                <a:effectLst/>
              </a:rPr>
              <a:t> учреждений </a:t>
            </a:r>
            <a:r>
              <a:rPr lang="ru-RU" sz="2200" b="1" dirty="0" err="1">
                <a:effectLst/>
              </a:rPr>
              <a:t>г</a:t>
            </a:r>
            <a:r>
              <a:rPr lang="ru-RU" sz="2200" b="1" dirty="0" err="1" smtClean="0">
                <a:effectLst/>
              </a:rPr>
              <a:t>.Евпатория</a:t>
            </a:r>
            <a:r>
              <a:rPr lang="ru-RU" sz="2200" b="1" dirty="0" smtClean="0">
                <a:effectLst/>
              </a:rPr>
              <a:t> </a:t>
            </a:r>
            <a:r>
              <a:rPr lang="ru-RU" sz="2200" b="1" dirty="0">
                <a:effectLst/>
              </a:rPr>
              <a:t>и учреждений дополнительного </a:t>
            </a:r>
            <a:r>
              <a:rPr lang="ru-RU" sz="2200" b="1" dirty="0" smtClean="0">
                <a:effectLst/>
              </a:rPr>
              <a:t>образования</a:t>
            </a:r>
            <a:br>
              <a:rPr lang="ru-RU" sz="2200" b="1" dirty="0" smtClean="0">
                <a:effectLst/>
              </a:rPr>
            </a:br>
            <a:r>
              <a:rPr lang="ru-RU" sz="2200" b="1" dirty="0" smtClean="0">
                <a:effectLst/>
              </a:rPr>
              <a:t> (56-58 сессии </a:t>
            </a:r>
            <a:r>
              <a:rPr lang="ru-RU" sz="2200" b="1" dirty="0">
                <a:effectLst/>
              </a:rPr>
              <a:t>МАН)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b="1" dirty="0">
                <a:effectLst/>
              </a:rPr>
              <a:t> 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150067"/>
              </p:ext>
            </p:extLst>
          </p:nvPr>
        </p:nvGraphicFramePr>
        <p:xfrm>
          <a:off x="467544" y="2564904"/>
          <a:ext cx="8100392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5098"/>
                <a:gridCol w="1791326"/>
                <a:gridCol w="1440160"/>
                <a:gridCol w="2843808"/>
              </a:tblGrid>
              <a:tr h="674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победители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призеры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Общекомандное </a:t>
                      </a:r>
                      <a:r>
                        <a:rPr lang="ru-RU" sz="2400" dirty="0" smtClean="0">
                          <a:effectLst/>
                        </a:rPr>
                        <a:t>место  ( </a:t>
                      </a:r>
                      <a:r>
                        <a:rPr lang="ru-RU" sz="2400" dirty="0">
                          <a:effectLst/>
                        </a:rPr>
                        <a:t>из 21)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6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2018-2019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8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6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2019-2020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6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2020-2021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816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 txBox="1">
            <a:spLocks/>
          </p:cNvSpPr>
          <p:nvPr/>
        </p:nvSpPr>
        <p:spPr>
          <a:xfrm>
            <a:off x="428625" y="285750"/>
            <a:ext cx="8229600" cy="366395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600" i="1" dirty="0">
                <a:latin typeface="+mn-lt"/>
                <a:cs typeface="+mn-cs"/>
              </a:rPr>
              <a:t>                                        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600" i="1" dirty="0">
                <a:latin typeface="+mn-lt"/>
                <a:cs typeface="+mn-cs"/>
              </a:rPr>
              <a:t>                                         Не существует сколько-нибудь</a:t>
            </a:r>
            <a:endParaRPr lang="ru-RU" sz="2600" dirty="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600" i="1" dirty="0">
                <a:latin typeface="+mn-lt"/>
                <a:cs typeface="+mn-cs"/>
              </a:rPr>
              <a:t>                            достоверных тестов на одаренность,</a:t>
            </a:r>
            <a:endParaRPr lang="ru-RU" sz="2600" dirty="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600" i="1" dirty="0">
                <a:latin typeface="+mn-lt"/>
                <a:cs typeface="+mn-cs"/>
              </a:rPr>
              <a:t>                            кроме тех, которые проявляются</a:t>
            </a:r>
            <a:endParaRPr lang="ru-RU" sz="2600" dirty="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600" i="1" dirty="0">
                <a:latin typeface="+mn-lt"/>
                <a:cs typeface="+mn-cs"/>
              </a:rPr>
              <a:t>                            в результате активного участия</a:t>
            </a:r>
            <a:endParaRPr lang="ru-RU" sz="2600" dirty="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600" i="1" dirty="0">
                <a:latin typeface="+mn-lt"/>
                <a:cs typeface="+mn-cs"/>
              </a:rPr>
              <a:t>                            хотя бы в самой маленькой</a:t>
            </a:r>
            <a:endParaRPr lang="ru-RU" sz="2600" dirty="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600" i="1" dirty="0">
                <a:latin typeface="+mn-lt"/>
                <a:cs typeface="+mn-cs"/>
              </a:rPr>
              <a:t>                            поисковой исследовательской работе.</a:t>
            </a:r>
            <a:endParaRPr lang="ru-RU" sz="2600" dirty="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600" i="1" dirty="0">
                <a:latin typeface="+mn-lt"/>
                <a:cs typeface="+mn-cs"/>
              </a:rPr>
              <a:t>                                                                      А.Н. Колмогоров</a:t>
            </a:r>
            <a:endParaRPr lang="ru-RU" sz="2600" dirty="0">
              <a:latin typeface="+mn-lt"/>
              <a:cs typeface="+mn-cs"/>
            </a:endParaRPr>
          </a:p>
        </p:txBody>
      </p:sp>
      <p:pic>
        <p:nvPicPr>
          <p:cNvPr id="6" name="Picture 7" descr="Graduation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143000"/>
            <a:ext cx="18732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Республиканский конкурс исследовательских работ и проектов учащихся среднего школьного возраста </a:t>
            </a:r>
            <a:br>
              <a:rPr lang="ru-RU" b="1" dirty="0"/>
            </a:br>
            <a:r>
              <a:rPr lang="ru-RU" b="1" dirty="0"/>
              <a:t>«Шаг в науку»</a:t>
            </a:r>
            <a:endParaRPr lang="ru-RU" dirty="0"/>
          </a:p>
        </p:txBody>
      </p:sp>
      <p:pic>
        <p:nvPicPr>
          <p:cNvPr id="4" name="Объект 3" descr="C:\Users\Татьяна\Desktop\на работу июнь\Публичный доклад\unnamed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4876800" cy="366712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62196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effectLst/>
              </a:rPr>
              <a:t>Республиканский конкурс исследовательских работ и проектов учащихся среднего школьного возраста «Шаг у науку» </a:t>
            </a:r>
            <a:r>
              <a:rPr lang="ru-RU" sz="2000" dirty="0" smtClean="0">
                <a:effectLst/>
              </a:rPr>
              <a:t>2018-2019 </a:t>
            </a:r>
            <a:r>
              <a:rPr lang="ru-RU" sz="2000" dirty="0" err="1" smtClean="0">
                <a:effectLst/>
              </a:rPr>
              <a:t>гг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473289"/>
              </p:ext>
            </p:extLst>
          </p:nvPr>
        </p:nvGraphicFramePr>
        <p:xfrm>
          <a:off x="304800" y="1628800"/>
          <a:ext cx="8686800" cy="4118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5792"/>
                <a:gridCol w="2249881"/>
                <a:gridCol w="1282172"/>
                <a:gridCol w="2541758"/>
                <a:gridCol w="1897197"/>
              </a:tblGrid>
              <a:tr h="821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№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Фамилия, имя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Класс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Научный руководитель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Место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67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Куткина Анна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7-Б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Швайко Л.А.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0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Свергуненко Даниил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7-В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Сысоев К.Л.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558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113680"/>
              </p:ext>
            </p:extLst>
          </p:nvPr>
        </p:nvGraphicFramePr>
        <p:xfrm>
          <a:off x="251520" y="1844823"/>
          <a:ext cx="8712968" cy="4485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715"/>
                <a:gridCol w="1231101"/>
                <a:gridCol w="701135"/>
                <a:gridCol w="2045800"/>
                <a:gridCol w="1678921"/>
                <a:gridCol w="1800200"/>
                <a:gridCol w="864096"/>
              </a:tblGrid>
              <a:tr h="1015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Фамилия, имя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Класс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Тема работы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Направление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Научный руководитель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Место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9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Пак Виталий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6-А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«Айсберги: благо или опасность» 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Человек и природа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Орищенко В.П.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37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Власова Елизавета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7-А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«Фольклор в моей семье</a:t>
                      </a:r>
                      <a:r>
                        <a:rPr lang="ru-RU" sz="1800" dirty="0" smtClean="0">
                          <a:effectLst/>
                        </a:rPr>
                        <a:t>»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Русский язык и литература, литературное творчество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Соколова Н.С.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37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Шевченко Роман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6-А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«Имена собственные в составе фразеологических единиц»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Русский язык и литература, литературное творчество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Борисенко О.П.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5720" y="188640"/>
            <a:ext cx="8686800" cy="1120770"/>
          </a:xfrm>
        </p:spPr>
        <p:txBody>
          <a:bodyPr>
            <a:no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Республиканский конкурс исследовательских работ и проектов учащихся среднего школьного возраста «Шаг у науку»  (итоги </a:t>
            </a:r>
            <a:r>
              <a:rPr lang="ru-RU" sz="2000" dirty="0" smtClean="0"/>
              <a:t>муниципального </a:t>
            </a:r>
            <a:r>
              <a:rPr lang="ru-RU" sz="2000" dirty="0"/>
              <a:t>этапа</a:t>
            </a:r>
            <a:r>
              <a:rPr lang="ru-RU" sz="2000" dirty="0" smtClean="0"/>
              <a:t>) 2019-2020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6108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Цель отделения МАН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922462"/>
          </a:xfrm>
        </p:spPr>
        <p:txBody>
          <a:bodyPr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условий, необходимых для развития исследовательской деятельности обучающихся,  способствующей реализации исследовательского подхода в обучении в образовательном пространстве МБОУ «СШ №13»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1026" name="Picture 2" descr="C:\Users\Татьяна\Desktop\hghvjvj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54197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hghvjvj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06528"/>
            <a:ext cx="2088232" cy="277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C:\Users\Татьяна\Desktop\дипломы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7167">
            <a:off x="606755" y="1270849"/>
            <a:ext cx="2200696" cy="325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2019-2020               «Шаг в науку»</a:t>
            </a:r>
            <a:endParaRPr lang="ru-RU" dirty="0"/>
          </a:p>
        </p:txBody>
      </p:sp>
      <p:pic>
        <p:nvPicPr>
          <p:cNvPr id="13315" name="Picture 3" descr="C:\Users\Татьяна\Desktop\дипломы\1 (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5199">
            <a:off x="179512" y="2348880"/>
            <a:ext cx="3055183" cy="4320480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Татьяна\Desktop\дипломы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766">
            <a:off x="4562654" y="1254856"/>
            <a:ext cx="2200696" cy="325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Татьяна\Desktop\дипломы\1 (7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4486">
            <a:off x="4062758" y="2246139"/>
            <a:ext cx="3200487" cy="4525962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Татьяна\Desktop\дипломы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244">
            <a:off x="6319836" y="2001093"/>
            <a:ext cx="2500635" cy="369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Татьяна\Desktop\дипломы\1 (9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893741"/>
            <a:ext cx="3002787" cy="4246384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135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Учащиеся, занимающиеся исследовательской деятельностью, более коммуникабельны и компетентны, активно участвуют в школьных, городских, республиканских мероприятиях, в конкурсах исследовательских работ разного уровня.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Учебно-исследовательская деятельность требует систематической работы и специальной подготовки как учащегося, так и педагога.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2339975" y="188913"/>
            <a:ext cx="4537075" cy="15843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uk-UA" sz="3600" kern="10"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latin typeface="Impact"/>
              </a:rPr>
              <a:t>Задачи: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23850" y="1916113"/>
            <a:ext cx="388778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2"/>
                </a:solidFill>
                <a:latin typeface="Franklin Gothic Book" pitchFamily="34" charset="0"/>
              </a:rPr>
              <a:t>обеспечить качественную образовательную подготовку обучающихся через различные формы участия в исследовательской деятельности;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323850" y="4221163"/>
            <a:ext cx="4032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2"/>
                </a:solidFill>
                <a:latin typeface="Franklin Gothic Book" pitchFamily="34" charset="0"/>
              </a:rPr>
              <a:t>повысить эффективность учебно-воспитательного процесса через организацию работы школьного отделения МАН;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4679950" y="1844675"/>
            <a:ext cx="44640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2"/>
                </a:solidFill>
                <a:latin typeface="Franklin Gothic Book" pitchFamily="34" charset="0"/>
              </a:rPr>
              <a:t>продолжить педагогическое и психологическое сопровождение одаренных и способных обучающихся, участвующих в исследовательской работе; 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4500563" y="4221163"/>
            <a:ext cx="43926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2"/>
                </a:solidFill>
                <a:latin typeface="Franklin Gothic Book" pitchFamily="34" charset="0"/>
              </a:rPr>
              <a:t>продолжить работу по воспитанию у учащихся навыков исследовательской деятельности, необходимой для успешной социализации в современном обществе.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1643074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4" grpId="0"/>
      <p:bldP spid="6156" grpId="0"/>
      <p:bldP spid="6157" grpId="0"/>
      <p:bldP spid="61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совет МАН</a:t>
            </a:r>
            <a:br>
              <a:rPr lang="ru-RU" sz="3200" dirty="0" smtClean="0"/>
            </a:br>
            <a:r>
              <a:rPr lang="ru-RU" sz="3200" dirty="0" smtClean="0"/>
              <a:t>МБОУ «СШ №13»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25767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dirty="0" smtClean="0"/>
              <a:t>1.Руденская Л.Н.-секция математики и компьютерных наук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dirty="0" smtClean="0"/>
              <a:t>2.Швайко Л.Н.-секция физики и астрономии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dirty="0" smtClean="0"/>
              <a:t>3.Проторенко М.Н.- секция экономики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dirty="0" smtClean="0"/>
              <a:t>4.Борисенко О.П., </a:t>
            </a:r>
            <a:r>
              <a:rPr lang="ru-RU" sz="2000" dirty="0" err="1" smtClean="0"/>
              <a:t>Марисеева</a:t>
            </a:r>
            <a:r>
              <a:rPr lang="ru-RU" sz="2000" dirty="0" smtClean="0"/>
              <a:t> И.В.-секция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dirty="0" smtClean="0"/>
              <a:t> языкознания и литературоведения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dirty="0" smtClean="0"/>
              <a:t>5.Кротова Н.С.-секция фольклористики и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dirty="0" smtClean="0"/>
              <a:t>искусствоведения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dirty="0" smtClean="0"/>
              <a:t>6.Марисеева И.В.- секция гуманитарного цикла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dirty="0" smtClean="0"/>
              <a:t>7. Разгуляев Д.О.- секция наук о Земле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dirty="0" smtClean="0"/>
              <a:t>8. Безрукова О.А.- секция истории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dirty="0" smtClean="0"/>
              <a:t>9.Леонова Л.В.- секция химии и биологии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endParaRPr lang="ru-RU" sz="2000" dirty="0"/>
          </a:p>
        </p:txBody>
      </p:sp>
      <p:pic>
        <p:nvPicPr>
          <p:cNvPr id="2050" name="Picture 2" descr="C:\Users\Татьяна\Desktop\ман\IMG_20210117_111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00" y="1988840"/>
            <a:ext cx="2842793" cy="379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12241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Из истории создания</a:t>
            </a:r>
            <a:endParaRPr lang="ru-RU" dirty="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79388" y="1557338"/>
            <a:ext cx="87852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/>
              <a:t>Статус </a:t>
            </a:r>
            <a:r>
              <a:rPr lang="ru-RU" sz="2400" dirty="0"/>
              <a:t>школьного отделения Малой Академии Наук «Искатель</a:t>
            </a:r>
            <a:r>
              <a:rPr lang="ru-RU" sz="2400" dirty="0" smtClean="0"/>
              <a:t>» муниципальному </a:t>
            </a:r>
            <a:r>
              <a:rPr lang="ru-RU" sz="2400" dirty="0"/>
              <a:t>бюджетному общеобразовательному учреждению «Средняя школа №13 города Евпатории Республики Крым» </a:t>
            </a:r>
            <a:r>
              <a:rPr lang="ru-RU" sz="2400" dirty="0" smtClean="0"/>
              <a:t>присвоен в  </a:t>
            </a:r>
            <a:r>
              <a:rPr lang="ru-RU" sz="2400" dirty="0"/>
              <a:t>марте 2015 года </a:t>
            </a:r>
          </a:p>
        </p:txBody>
      </p:sp>
      <p:pic>
        <p:nvPicPr>
          <p:cNvPr id="3075" name="Picture 3" descr="C:\Users\Татьяна\Desktop\ман\IMG_20210117_113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3050784" cy="218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Татьяна\Downloads\CCF14012021 (1)_page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965" y="3717032"/>
            <a:ext cx="3061645" cy="214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КОНКУРСНЫЕ ПРОГРАММЫ МАЛОЙ АКАДЕМИИ НАУК «ИСКАТЕЛЬ»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solidFill>
            <a:srgbClr val="0070C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3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Республиканский конкурс-защита научно-исследовательских </a:t>
            </a:r>
            <a:r>
              <a:rPr lang="ru-RU" sz="23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работ учащихся-членов </a:t>
            </a:r>
            <a:r>
              <a:rPr lang="ru-RU" sz="23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Малой академии наук «Искатель»</a:t>
            </a:r>
          </a:p>
          <a:p>
            <a:r>
              <a:rPr lang="ru-RU" sz="2300" b="1" u="sng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Направления</a:t>
            </a:r>
            <a:r>
              <a:rPr lang="ru-RU" sz="2300" b="1" u="sng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</a:p>
          <a:p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І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Языкознание и литературоведение</a:t>
            </a:r>
          </a:p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ІІ. Фольклористика и искусствоведение</a:t>
            </a:r>
          </a:p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ІІІ. Гуманитарное</a:t>
            </a:r>
          </a:p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IV. Истории</a:t>
            </a:r>
          </a:p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V. Наук о Земле</a:t>
            </a:r>
          </a:p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VІ. Технических наук</a:t>
            </a:r>
          </a:p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VІІ. Компьютерных наук</a:t>
            </a:r>
          </a:p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VIІІ. Математики</a:t>
            </a:r>
          </a:p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IX. Физики и астрономии</a:t>
            </a:r>
          </a:p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X. Экономики</a:t>
            </a:r>
          </a:p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XI. Химико-биологическое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2018-2019 год      56 сессия МАН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563029"/>
              </p:ext>
            </p:extLst>
          </p:nvPr>
        </p:nvGraphicFramePr>
        <p:xfrm>
          <a:off x="233772" y="2084468"/>
          <a:ext cx="8748464" cy="4546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9765"/>
                <a:gridCol w="2148692"/>
                <a:gridCol w="909905"/>
                <a:gridCol w="2042475"/>
                <a:gridCol w="1870279"/>
                <a:gridCol w="1267348"/>
              </a:tblGrid>
              <a:tr h="60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Фамилия, имя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Класс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Секция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Научный руководитель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Место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1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Слабодник</a:t>
                      </a:r>
                      <a:r>
                        <a:rPr lang="ru-RU" sz="1800" dirty="0">
                          <a:effectLst/>
                        </a:rPr>
                        <a:t> Светлана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10-Б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Русский язык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Борисенко О.П.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1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Терешкин</a:t>
                      </a:r>
                      <a:r>
                        <a:rPr lang="ru-RU" sz="1800" dirty="0">
                          <a:effectLst/>
                        </a:rPr>
                        <a:t> Николай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10-А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Литературное творчество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Вальченко Л.Ю. Борисенко О.П.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Аргасова Алина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11-А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Украинский язык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Макогон О.В.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1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Кутковой</a:t>
                      </a:r>
                      <a:r>
                        <a:rPr lang="ru-RU" sz="1800" dirty="0">
                          <a:effectLst/>
                        </a:rPr>
                        <a:t>  Владимир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10-А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Фото и экранное творчество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Слепкан</a:t>
                      </a:r>
                      <a:r>
                        <a:rPr lang="ru-RU" sz="1800" dirty="0">
                          <a:effectLst/>
                        </a:rPr>
                        <a:t> Ю.В.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5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Терешкин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Николай и </a:t>
                      </a:r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Слабодник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Светлана получили статус КДЧ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5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Кутковой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Владимир рекомендован к участию во  II  этапе Республиканского конкурса-защиты  научно-исследовательских  работ  учащихся-членов Малой  академии  наук  «Искатель»  в  2018-2019  учебном году.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1124744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Итоги I этапа Республиканского конкурса-защиты научно-исследовательских работ обучающихся 9-11 классов – членов Малой академии наук «Искатель» (</a:t>
            </a:r>
            <a:r>
              <a:rPr lang="ru-RU" dirty="0" smtClean="0"/>
              <a:t>56 </a:t>
            </a:r>
            <a:r>
              <a:rPr lang="ru-RU" dirty="0"/>
              <a:t>сессии МАН). </a:t>
            </a:r>
          </a:p>
        </p:txBody>
      </p:sp>
    </p:spTree>
    <p:extLst>
      <p:ext uri="{BB962C8B-B14F-4D97-AF65-F5344CB8AC3E}">
        <p14:creationId xmlns:p14="http://schemas.microsoft.com/office/powerpoint/2010/main" val="320536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2019-2020 </a:t>
            </a:r>
            <a:r>
              <a:rPr lang="ru-RU" dirty="0" err="1" smtClean="0"/>
              <a:t>уч.год</a:t>
            </a:r>
            <a:r>
              <a:rPr lang="ru-RU" dirty="0" smtClean="0"/>
              <a:t>.        57 сессия МАН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результате работы секций школьного отделения в 2019-2020 учебном году для участия в I этапе Республиканского конкурса-защиты научно-исследовательских работ обучающихся 9-11 классов – членов Малой академии наук «Искатель» были подготовлены 10 исследовательских работ, которые и были представлены к защите на 57 сессии МАН.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93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2019-2020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04800" y="1608868"/>
          <a:ext cx="8686801" cy="4416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371"/>
                <a:gridCol w="1782531"/>
                <a:gridCol w="663672"/>
                <a:gridCol w="2793675"/>
                <a:gridCol w="1542776"/>
                <a:gridCol w="1542776"/>
              </a:tblGrid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Фамилия, имя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Класс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Тема работы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Секция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Научный руководитель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0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Мамбетова Сабина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11-Б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«Жанровая специфика  в творчестве Дж. Г. Байрона»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Мировая литература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Аблаева Э.Р.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Зинединова Эвелина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8-Б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Роль искусственных языков в языковой картине мире Дж. Р. Р. Толкина «Властелин Колец»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Мировая литература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Логунова Т.А.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Слабодник Светлана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11-Б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Синтаксическая структура и морфологические особенности рекламных слоганов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Борисенко О.П.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0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Терешкин Николай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10-А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Мяукни мне на прощанье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Литературное творчество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Борисенко О.П.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0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Дядюн Артем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10-А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Использование лечебных свойств и бето-каротина в Сасык-Сиваш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Геология и минералогия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Шелкова Е.В.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0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Трущенко Ирина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9-А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Учительские династии – путь взаимосвязи поколений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Педагогика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Голева М.Ю.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Дядюн Артем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10-А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Самообразование – залог успешности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Педагогика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Голева М.Ю.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Крайнов Василий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10-А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Смертная казнь: за и против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Социология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Селимова Е.В.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Рудейчук Дарья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10-А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Жить нельзя умереть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Социология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Селимова Е.В.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0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Варченко Лаура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10-А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Законопроект об обязательном страховании жизни и здоровья ребенка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Правоведение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Авдиенко Е.А.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007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702</TotalTime>
  <Words>1370</Words>
  <Application>Microsoft Office PowerPoint</Application>
  <PresentationFormat>Экран (4:3)</PresentationFormat>
  <Paragraphs>344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 результативность работы  отделения МАН «Искатель»  МБОУ «СШ №13» за 3 года.</vt:lpstr>
      <vt:lpstr>Цель отделения МАН</vt:lpstr>
      <vt:lpstr>Презентация PowerPoint</vt:lpstr>
      <vt:lpstr>совет МАН МБОУ «СШ №13»</vt:lpstr>
      <vt:lpstr>Из истории создания</vt:lpstr>
      <vt:lpstr>КОНКУРСНЫЕ ПРОГРАММЫ МАЛОЙ АКАДЕМИИ НАУК «ИСКАТЕЛЬ»</vt:lpstr>
      <vt:lpstr>2018-2019 год      56 сессия МАН</vt:lpstr>
      <vt:lpstr>2019-2020 уч.год.        57 сессия МАН</vt:lpstr>
      <vt:lpstr>2019-2020 </vt:lpstr>
      <vt:lpstr>57 сессия МАН  </vt:lpstr>
      <vt:lpstr>Победители муниципального этапа  57 сессии МАН</vt:lpstr>
      <vt:lpstr>Призеры муниципального этапа  57 сессии МАН: </vt:lpstr>
      <vt:lpstr>Участники   I этапа Республиканского конкурса-защиты научно-исследовательских работ учащихся-членов Малой академии наук «Искатель».58 сессия МАН</vt:lpstr>
      <vt:lpstr>Результаты 58 сессии МАН. 2020-2021</vt:lpstr>
      <vt:lpstr>ИНФОРМАЦИЯ об итогах  I  этапа  Республиканского  конкурса-защиты научно-исследовательских работ  среди  манд  муниципальных бюджетных  общеобразовательных  учреждений г.Евпатория и учреждений дополнительного образования  (56-58 сессии МАН)   </vt:lpstr>
      <vt:lpstr>Презентация PowerPoint</vt:lpstr>
      <vt:lpstr>Республиканский конкурс исследовательских работ и проектов учащихся среднего школьного возраста  «Шаг в науку»</vt:lpstr>
      <vt:lpstr>Республиканский конкурс исследовательских работ и проектов учащихся среднего школьного возраста «Шаг у науку» 2018-2019 гг </vt:lpstr>
      <vt:lpstr> Республиканский конкурс исследовательских работ и проектов учащихся среднего школьного возраста «Шаг у науку»  (итоги муниципального этапа) 2019-2020 </vt:lpstr>
      <vt:lpstr>2019-2020               «Шаг в науку»</vt:lpstr>
      <vt:lpstr>Выводы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результативность работы школьного отделения МАН «Искатель»  ПеровскогоУВК «школа-гимназия»</dc:title>
  <dc:creator>WORK</dc:creator>
  <cp:lastModifiedBy>User</cp:lastModifiedBy>
  <cp:revision>96</cp:revision>
  <dcterms:created xsi:type="dcterms:W3CDTF">2014-10-10T07:01:42Z</dcterms:created>
  <dcterms:modified xsi:type="dcterms:W3CDTF">2021-01-17T11:40:59Z</dcterms:modified>
</cp:coreProperties>
</file>